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3" r:id="rId4"/>
    <p:sldId id="257" r:id="rId5"/>
    <p:sldId id="264" r:id="rId6"/>
    <p:sldId id="258" r:id="rId7"/>
    <p:sldId id="265" r:id="rId8"/>
    <p:sldId id="259" r:id="rId9"/>
    <p:sldId id="266" r:id="rId10"/>
    <p:sldId id="261" r:id="rId11"/>
    <p:sldId id="262" r:id="rId12"/>
    <p:sldId id="270" r:id="rId13"/>
    <p:sldId id="272" r:id="rId14"/>
    <p:sldId id="268" r:id="rId15"/>
    <p:sldId id="269" r:id="rId1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8"/>
    <p:restoredTop sz="86370"/>
  </p:normalViewPr>
  <p:slideViewPr>
    <p:cSldViewPr snapToGrid="0">
      <p:cViewPr varScale="1">
        <p:scale>
          <a:sx n="109" d="100"/>
          <a:sy n="109" d="100"/>
        </p:scale>
        <p:origin x="7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66A6-B924-263B-B5F7-343140CC8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F0404-9242-D9CA-1312-3EE760406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31643-A063-44DB-C020-FE971B37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CFB38-2C23-47E8-C34C-6BEA46349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67051-641B-37F9-2763-86A3C1FF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99803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7917-B5D1-9FA0-8843-6CE10F42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42F7A-C87A-2568-1B42-AD8BC60A4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48360-A393-FAD1-C836-9132B615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1CD07-769D-78DE-57D9-93031638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F4A3A-1307-57B6-885B-4F5DE73B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352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B475D3-1DB1-B1B0-5723-4EF00725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09298-FB71-D4C8-3729-DFB026CA7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E210B-7413-FABC-EF2A-D9D936857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92F7D-E52A-F573-4BBD-1CDA32C0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0FA16-C4DA-1D53-63DC-E181CC0F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209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F050-3C57-010D-3561-AA29A36E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3B3A8-E13B-B518-AFD0-DD5C4A7A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21FC-AFA9-DD57-0B22-25001D68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0D996-39C6-4466-066D-A81D9B59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89B3A-7526-874A-0B3B-C824301B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643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2480-E6FF-A3B5-B02E-422E311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AC4C0-DFF8-2C42-C70C-D81378C20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AAC1F-C425-9F72-3AC8-B260FB9F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690A8-1E13-031C-38DF-64615755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2B78D-9E88-A613-6626-705F1500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1825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B7429-C84D-2CC9-C703-1FDB77A1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3C336-77D0-7C94-B6CA-C44DC7F77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8C173-5CA9-F3ED-08C6-268BCD50B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31A59-7E75-1650-7FB2-46764AA6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BC233-21EF-EAFE-0CFC-906CBCF5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C1341-0774-C3EF-7FF3-B1745DA3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0842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95BF-00E2-3B7E-AF15-34BD3896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88AE0-7990-0DC5-B7AA-45F197E38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64227-BDBE-652B-F3CA-F20991C82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31FE2-E77B-D715-A372-F041CD36C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BEEC3-7E66-6C09-077E-86EB979D8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BFE3A7-858B-D8C0-442A-E1608DAD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853DD-C5BA-4E1A-6F53-B0E2D497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7FDE0-FEF1-3BD4-AF97-7D1E9695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4553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288E-07F3-BFC5-5563-538B561B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085A9-5E67-BC03-489D-66A8602E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A92E3-EBAF-5694-F9B0-D7405B8D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5422D-B01E-FE44-F8DA-F4C09FFB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8688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BAED18-F11C-3D1E-CA7C-A47E65F1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644AE-20D1-50EE-EF32-D4FA95F2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9E9DF-5F38-1C8C-852B-144B8C33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5939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ECF7-E166-C95E-123E-7931C48D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2F83-4DB5-BD27-8C68-71AC9102C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87CDC-80BA-F4E0-C38D-B5D28ECC9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55382-F3FB-03D8-C79D-4F0F0D87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7A5DA-8E7B-4C94-FEF9-A1A4CECD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0743-FFEA-7A5A-8F5F-9EC147A5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5737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DFA2-67AF-EBDC-13AB-4230F886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53467-311F-D8CA-D286-E07C4C9DF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BF1D6-6C8C-014B-90F4-3C7F0BBA9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E84EC-67F8-675B-BC83-EFCDDBDB2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B7E35-BFBC-B48D-AC8B-F5293D37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88660-1AA4-B322-1BC3-9CD9A288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571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BABD5-A04A-301B-8852-58FD256CC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FBB39-48EE-3295-57B4-C25F7449E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E69FD-2B3E-67D2-1FA8-30FD82FBB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B4C8D2-381F-5646-88F3-2EAC3F3608F7}" type="datetimeFigureOut">
              <a:rPr lang="en-IT" smtClean="0"/>
              <a:t>18/07/24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52C7D-BC1F-779C-4650-3F7D41698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C7D72-FD2C-FB3A-0E90-8F7C56BBA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B8ED88-B756-9C4A-9F5C-35E00CBE3A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584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3E49-2B18-2632-D981-194FB480A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1"/>
            <a:ext cx="9144000" cy="1655762"/>
          </a:xfrm>
        </p:spPr>
        <p:txBody>
          <a:bodyPr>
            <a:normAutofit/>
          </a:bodyPr>
          <a:lstStyle/>
          <a:p>
            <a:r>
              <a:rPr lang="en-GB" sz="3300" dirty="0"/>
              <a:t>Comparative Analysis of Two-View and Three-View Pose Estimation Algorithms for Image-Based 3D Reconstruction</a:t>
            </a:r>
            <a:endParaRPr lang="en-IT" sz="3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17365-C0EB-2665-C7EA-F6045AA3D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500" dirty="0"/>
              <a:t>Fundamental Matrix vs Trifocal Tensor</a:t>
            </a:r>
          </a:p>
          <a:p>
            <a:endParaRPr lang="en-GB" sz="2500" dirty="0"/>
          </a:p>
          <a:p>
            <a:r>
              <a:rPr lang="en-GB" sz="2500" dirty="0"/>
              <a:t>Giovanni Versiglioni</a:t>
            </a:r>
            <a:endParaRPr lang="en-IT" sz="2500" dirty="0"/>
          </a:p>
        </p:txBody>
      </p:sp>
    </p:spTree>
    <p:extLst>
      <p:ext uri="{BB962C8B-B14F-4D97-AF65-F5344CB8AC3E}">
        <p14:creationId xmlns:p14="http://schemas.microsoft.com/office/powerpoint/2010/main" val="290091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D272-45C6-864F-100A-29F9AA218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29862" cy="1325563"/>
          </a:xfrm>
        </p:spPr>
        <p:txBody>
          <a:bodyPr>
            <a:normAutofit/>
          </a:bodyPr>
          <a:lstStyle/>
          <a:p>
            <a:r>
              <a:rPr lang="en-IT" sz="3500" dirty="0"/>
              <a:t>4. Experiments: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E68C1-FE29-E452-671D-EF60B672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94517" cy="4351338"/>
          </a:xfrm>
        </p:spPr>
        <p:txBody>
          <a:bodyPr>
            <a:normAutofit/>
          </a:bodyPr>
          <a:lstStyle/>
          <a:p>
            <a:r>
              <a:rPr lang="en-IT" sz="2000" dirty="0"/>
              <a:t>Initial setup:</a:t>
            </a:r>
          </a:p>
          <a:p>
            <a:pPr lvl="1"/>
            <a:r>
              <a:rPr lang="en-GB" sz="1600" dirty="0"/>
              <a:t>S</a:t>
            </a:r>
            <a:r>
              <a:rPr lang="en-IT" sz="1600" dirty="0"/>
              <a:t>patial points within a 400mm-sided cube, projected onto three views</a:t>
            </a:r>
          </a:p>
          <a:p>
            <a:pPr lvl="1"/>
            <a:r>
              <a:rPr lang="en-IT" sz="1600" dirty="0"/>
              <a:t>Gaussian noise with 1px standard deviation</a:t>
            </a:r>
          </a:p>
          <a:p>
            <a:pPr lvl="1"/>
            <a:r>
              <a:rPr lang="en-IT" sz="1600" dirty="0"/>
              <a:t>50mm focal length</a:t>
            </a:r>
          </a:p>
          <a:p>
            <a:pPr lvl="1"/>
            <a:r>
              <a:rPr lang="en-GB" sz="1600" dirty="0"/>
              <a:t>Null angle among camera centres</a:t>
            </a:r>
            <a:endParaRPr lang="en-IT" sz="1600" dirty="0"/>
          </a:p>
          <a:p>
            <a:pPr lvl="1"/>
            <a:r>
              <a:rPr lang="en-GB" sz="1600" dirty="0"/>
              <a:t>1800x1200 pixels image, meaning 36x24 mm sensor size</a:t>
            </a:r>
            <a:endParaRPr lang="en-IT" sz="2000" dirty="0"/>
          </a:p>
          <a:p>
            <a:r>
              <a:rPr lang="en-IT" sz="2000" dirty="0"/>
              <a:t>Simulations before and after Bundle Adjustment:</a:t>
            </a:r>
          </a:p>
          <a:p>
            <a:pPr lvl="1"/>
            <a:r>
              <a:rPr lang="en-GB" sz="1600" dirty="0"/>
              <a:t>V</a:t>
            </a:r>
            <a:r>
              <a:rPr lang="en-IT" sz="1600" dirty="0"/>
              <a:t>arying Gaussian noise standard deviation</a:t>
            </a:r>
          </a:p>
          <a:p>
            <a:pPr lvl="1"/>
            <a:r>
              <a:rPr lang="en-IT" sz="1600" dirty="0"/>
              <a:t>Varying focal length</a:t>
            </a:r>
          </a:p>
          <a:p>
            <a:pPr lvl="1"/>
            <a:r>
              <a:rPr lang="en-IT" sz="1600" dirty="0"/>
              <a:t>Varying number of points</a:t>
            </a:r>
          </a:p>
          <a:p>
            <a:pPr lvl="1"/>
            <a:r>
              <a:rPr lang="en-IT" sz="1600" dirty="0"/>
              <a:t>Varying angle among camera centers</a:t>
            </a:r>
            <a:endParaRPr lang="en-IT" sz="2000" dirty="0"/>
          </a:p>
          <a:p>
            <a:r>
              <a:rPr lang="en-IT" sz="2000" dirty="0"/>
              <a:t>Results in Report</a:t>
            </a:r>
          </a:p>
          <a:p>
            <a:pPr lvl="1"/>
            <a:endParaRPr lang="en-IT" sz="1600" dirty="0"/>
          </a:p>
          <a:p>
            <a:endParaRPr lang="en-IT" sz="2000" dirty="0"/>
          </a:p>
        </p:txBody>
      </p:sp>
      <p:pic>
        <p:nvPicPr>
          <p:cNvPr id="5" name="Picture 4" descr="A graph with many blue dots&#10;&#10;Description automatically generated">
            <a:extLst>
              <a:ext uri="{FF2B5EF4-FFF2-40B4-BE49-F238E27FC236}">
                <a16:creationId xmlns:a16="http://schemas.microsoft.com/office/drawing/2014/main" id="{21FF3669-0C51-AE67-E6EB-1438E774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3" y="2702245"/>
            <a:ext cx="4632957" cy="34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6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7EA2-7329-3CB1-DEFD-E0E73007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63888" cy="1325563"/>
          </a:xfrm>
        </p:spPr>
        <p:txBody>
          <a:bodyPr>
            <a:normAutofit/>
          </a:bodyPr>
          <a:lstStyle/>
          <a:p>
            <a:r>
              <a:rPr lang="en-IT" sz="3500" dirty="0"/>
              <a:t>4. Experiments: Real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40E273-72A6-F969-BE4B-FB2DE4C0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888" cy="4351338"/>
          </a:xfrm>
        </p:spPr>
        <p:txBody>
          <a:bodyPr>
            <a:normAutofit/>
          </a:bodyPr>
          <a:lstStyle/>
          <a:p>
            <a:r>
              <a:rPr lang="en-IT" sz="2000" dirty="0"/>
              <a:t>Triplets of images from “fountain-P11” and “Herz-Jesu-P8” of the given </a:t>
            </a:r>
            <a:r>
              <a:rPr lang="en-GB" sz="2000" dirty="0"/>
              <a:t>EPFL Dense Multi-View Stereo Dataset</a:t>
            </a:r>
          </a:p>
          <a:p>
            <a:r>
              <a:rPr lang="en-GB" sz="2000" dirty="0"/>
              <a:t>Method Outline: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Iterate through triplets, extracting point correspondences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Compute metrics for each method considered (FM, TFT parametrizations)</a:t>
            </a:r>
          </a:p>
        </p:txBody>
      </p:sp>
      <p:pic>
        <p:nvPicPr>
          <p:cNvPr id="10" name="Content Placeholder 4" descr="A fountain with a gold fish on the wall&#10;&#10;Description automatically generated">
            <a:extLst>
              <a:ext uri="{FF2B5EF4-FFF2-40B4-BE49-F238E27FC236}">
                <a16:creationId xmlns:a16="http://schemas.microsoft.com/office/drawing/2014/main" id="{C527B574-1501-5A0C-E8B6-67FED2DA5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470" y="1126837"/>
            <a:ext cx="3453245" cy="2302163"/>
          </a:xfrm>
          <a:prstGeom prst="rect">
            <a:avLst/>
          </a:prstGeom>
        </p:spPr>
      </p:pic>
      <p:pic>
        <p:nvPicPr>
          <p:cNvPr id="11" name="Picture 10" descr="A stone building with a stone wall&#10;&#10;Description automatically generated">
            <a:extLst>
              <a:ext uri="{FF2B5EF4-FFF2-40B4-BE49-F238E27FC236}">
                <a16:creationId xmlns:a16="http://schemas.microsoft.com/office/drawing/2014/main" id="{CD09044A-6ECB-0E6C-ED20-B69F59F9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470" y="4190712"/>
            <a:ext cx="3453245" cy="23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3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2804-872E-F54B-3AA1-FF7285CE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4424"/>
          </a:xfrm>
        </p:spPr>
        <p:txBody>
          <a:bodyPr>
            <a:normAutofit/>
          </a:bodyPr>
          <a:lstStyle/>
          <a:p>
            <a:r>
              <a:rPr lang="en-IT" sz="3500" dirty="0"/>
              <a:t>4. Experiments: Real Data: Results (fountain-P11)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D204A8E-CCFD-B517-A6D2-2FE9A8A8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84" y="1479549"/>
            <a:ext cx="6151831" cy="2535049"/>
          </a:xfrm>
          <a:prstGeom prst="rect">
            <a:avLst/>
          </a:prstGeom>
        </p:spPr>
      </p:pic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CDC601AD-C5D4-5EA7-46CB-D2C92CF0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83" y="4014598"/>
            <a:ext cx="6151831" cy="24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9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2804-872E-F54B-3AA1-FF7285CE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4424"/>
          </a:xfrm>
        </p:spPr>
        <p:txBody>
          <a:bodyPr>
            <a:normAutofit/>
          </a:bodyPr>
          <a:lstStyle/>
          <a:p>
            <a:r>
              <a:rPr lang="en-IT" sz="3500" dirty="0"/>
              <a:t>4. Experiments: Real Data: Results (Herz-Jesu-P8)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04A8E-CCFD-B517-A6D2-2FE9A8A8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0084" y="1487999"/>
            <a:ext cx="6151831" cy="2518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C601AD-C5D4-5EA7-46CB-D2C92CF0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20083" y="4014598"/>
            <a:ext cx="6151831" cy="2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7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A530-24D4-64BA-2238-939BE5BA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5. Conclusions</a:t>
            </a:r>
          </a:p>
        </p:txBody>
      </p:sp>
    </p:spTree>
    <p:extLst>
      <p:ext uri="{BB962C8B-B14F-4D97-AF65-F5344CB8AC3E}">
        <p14:creationId xmlns:p14="http://schemas.microsoft.com/office/powerpoint/2010/main" val="235027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DADB-82EA-0F43-116C-798EA396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sz="3500" dirty="0"/>
              <a:t>5.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422A-DDF5-48D9-AC65-637AD2C9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sz="2000" dirty="0"/>
              <a:t>Bundle Adjustment has a major influence on the performances with respect to the different mathematical structures considered</a:t>
            </a:r>
          </a:p>
          <a:p>
            <a:r>
              <a:rPr lang="en-IT" sz="2000" dirty="0"/>
              <a:t>However, without BA, TFT metrics are (in general) slightly better than FM metrics</a:t>
            </a:r>
          </a:p>
          <a:p>
            <a:r>
              <a:rPr lang="en-IT" sz="2000" dirty="0"/>
              <a:t>But, not that significantly to consider the TFT a better solutions over the FM, also considering that the FM is a much simpler and more intuitive mathematical structure</a:t>
            </a:r>
          </a:p>
        </p:txBody>
      </p:sp>
    </p:spTree>
    <p:extLst>
      <p:ext uri="{BB962C8B-B14F-4D97-AF65-F5344CB8AC3E}">
        <p14:creationId xmlns:p14="http://schemas.microsoft.com/office/powerpoint/2010/main" val="2308597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26FA-18FB-68A5-F974-B31D0063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F241-B76E-FB9C-DEEC-A23DA864C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T" dirty="0"/>
              <a:t>The Fundamental Matrix</a:t>
            </a:r>
          </a:p>
          <a:p>
            <a:pPr marL="514350" indent="-514350">
              <a:buFont typeface="+mj-lt"/>
              <a:buAutoNum type="arabicPeriod"/>
            </a:pPr>
            <a:r>
              <a:rPr lang="en-IT" dirty="0"/>
              <a:t>The Trifocal Tensor</a:t>
            </a:r>
          </a:p>
          <a:p>
            <a:pPr marL="514350" indent="-514350">
              <a:buFont typeface="+mj-lt"/>
              <a:buAutoNum type="arabicPeriod"/>
            </a:pPr>
            <a:r>
              <a:rPr lang="en-IT" dirty="0"/>
              <a:t>Pose Estimation</a:t>
            </a:r>
          </a:p>
          <a:p>
            <a:pPr marL="514350" indent="-514350">
              <a:buFont typeface="+mj-lt"/>
              <a:buAutoNum type="arabicPeriod"/>
            </a:pPr>
            <a:r>
              <a:rPr lang="en-IT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95596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A530-24D4-64BA-2238-939BE5BA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1. The 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302845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49E2-EA98-2A11-254B-5B317186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sz="3500" dirty="0"/>
              <a:t>1. The Fundamental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0F9D-922A-EB7F-B053-79ABF6DDC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sz="2000" dirty="0"/>
              <a:t>Definition</a:t>
            </a:r>
          </a:p>
          <a:p>
            <a:r>
              <a:rPr lang="en-IT" sz="2000" dirty="0"/>
              <a:t>Linear computation with the Normalized Eight Point Algorithm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G</a:t>
            </a:r>
            <a:r>
              <a:rPr lang="en-IT" sz="1600" dirty="0"/>
              <a:t>iven at least 8 point correspondences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Transform coordinates in normalized space (with normalizing matrix 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Determine normalized FM using Af = 0 system of linear equations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Apply SVD to normalized FM (in order to have null determinant)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Transform obtained matrix back to original space</a:t>
            </a:r>
          </a:p>
          <a:p>
            <a:r>
              <a:rPr lang="en-IT" sz="2000" dirty="0"/>
              <a:t>Optimized Gauss-Helmert Algorithm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G</a:t>
            </a:r>
            <a:r>
              <a:rPr lang="en-IT" sz="1600" dirty="0"/>
              <a:t>iven at least 8 point correspondences, find initial linear estimate with Normalized Eight Point Algorithm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Apply Gauss-Helmert to iteratively reduce estimation error</a:t>
            </a:r>
          </a:p>
        </p:txBody>
      </p:sp>
    </p:spTree>
    <p:extLst>
      <p:ext uri="{BB962C8B-B14F-4D97-AF65-F5344CB8AC3E}">
        <p14:creationId xmlns:p14="http://schemas.microsoft.com/office/powerpoint/2010/main" val="297337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A530-24D4-64BA-2238-939BE5BA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2. The Trifocal Tensor</a:t>
            </a:r>
          </a:p>
        </p:txBody>
      </p:sp>
    </p:spTree>
    <p:extLst>
      <p:ext uri="{BB962C8B-B14F-4D97-AF65-F5344CB8AC3E}">
        <p14:creationId xmlns:p14="http://schemas.microsoft.com/office/powerpoint/2010/main" val="141930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A672-F36E-B4A6-84C5-82FBA7E50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IT" sz="3500" dirty="0"/>
              <a:t>2. The Trifocal Tensor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2E35B-4876-14B8-EE1F-375A0A2D9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IT" sz="2000" dirty="0"/>
              <a:t>Derivation and Definition</a:t>
            </a:r>
          </a:p>
          <a:p>
            <a:r>
              <a:rPr lang="en-IT" sz="2000" dirty="0"/>
              <a:t>Trilinearities</a:t>
            </a:r>
          </a:p>
          <a:p>
            <a:r>
              <a:rPr lang="en-IT" sz="2000" dirty="0"/>
              <a:t>Linear computation with the Algebraic Minimization Algorithm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Given set of point/line correspondences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Compute At = 0 system of linear equations, and solve using least squares to find initial estimate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Find epipoles e21 and e31 as common perpendicular to left-null vectors of the tensor’s slices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Build matrix E s.t. t = Ea, and find t (27-vector made up of TFT entries)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Iteratively apply least squares with Levenberg-Marquardt to improve (and eventually find the optimal) epipoles pair e21 and e31 (step 3)</a:t>
            </a:r>
          </a:p>
          <a:p>
            <a:pPr marL="800100" lvl="1" indent="-342900">
              <a:buFont typeface="+mj-lt"/>
              <a:buAutoNum type="arabicPeriod"/>
            </a:pPr>
            <a:endParaRPr lang="en-IT" sz="1600" dirty="0"/>
          </a:p>
          <a:p>
            <a:pPr marL="800100" lvl="1" indent="-342900">
              <a:buFont typeface="+mj-lt"/>
              <a:buAutoNum type="arabicPeriod"/>
            </a:pPr>
            <a:endParaRPr lang="en-IT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AD216-ADD9-C5E4-7DE0-5C6550F27EC5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5257800" cy="5811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Parametrizations:</a:t>
            </a:r>
          </a:p>
          <a:p>
            <a:pPr lvl="1"/>
            <a:r>
              <a:rPr lang="en-IT" sz="1600" b="1" dirty="0"/>
              <a:t>Ressl</a:t>
            </a:r>
            <a:br>
              <a:rPr lang="en-IT" sz="1600" dirty="0"/>
            </a:br>
            <a:r>
              <a:rPr lang="en-IT" sz="1600" dirty="0"/>
              <a:t>Constraints on the correlations slices. 20 parameters, 2 constraints.</a:t>
            </a:r>
          </a:p>
          <a:p>
            <a:pPr lvl="1"/>
            <a:r>
              <a:rPr lang="en-IT" sz="1600" b="1" dirty="0"/>
              <a:t>Nordberg</a:t>
            </a:r>
            <a:br>
              <a:rPr lang="en-IT" sz="1600" dirty="0"/>
            </a:br>
            <a:r>
              <a:rPr lang="en-IT" sz="1600" dirty="0"/>
              <a:t>Three 3x3 orthogonal matrices, transforming original tensor to sparse one with 10 non-zero parameters.</a:t>
            </a:r>
          </a:p>
          <a:p>
            <a:pPr lvl="1"/>
            <a:r>
              <a:rPr lang="en-IT" sz="1600" b="1" dirty="0"/>
              <a:t>Faugeras and Papadopoulo</a:t>
            </a:r>
            <a:br>
              <a:rPr lang="en-IT" sz="1600" dirty="0"/>
            </a:br>
            <a:r>
              <a:rPr lang="en-IT" sz="1600" dirty="0"/>
              <a:t>12 constraints (3 third-degree, 9 sixth-degree). </a:t>
            </a:r>
          </a:p>
          <a:p>
            <a:pPr lvl="1"/>
            <a:r>
              <a:rPr lang="en-IT" sz="1600" b="1" dirty="0"/>
              <a:t>Ponce and Hebert</a:t>
            </a:r>
            <a:br>
              <a:rPr lang="en-IT" sz="1600" dirty="0"/>
            </a:br>
            <a:r>
              <a:rPr lang="en-IT" sz="1600" dirty="0"/>
              <a:t>Three matrices, derived from intersection of three lines in space, impose constraints on the correspondence among three image points. 6 homogenous constraints.</a:t>
            </a:r>
            <a:endParaRPr lang="en-IT" sz="2000" dirty="0"/>
          </a:p>
          <a:p>
            <a:r>
              <a:rPr lang="en-IT" sz="2000" dirty="0"/>
              <a:t>Optimized Gauss-Helmert Algorithm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Find initial linear estimate with Algebraic Minimization Algorithm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/>
              <a:t>Apply Gauss-Helmert with respect to the considered parametrizations to iteratively reduce estimation error</a:t>
            </a:r>
          </a:p>
        </p:txBody>
      </p:sp>
    </p:spTree>
    <p:extLst>
      <p:ext uri="{BB962C8B-B14F-4D97-AF65-F5344CB8AC3E}">
        <p14:creationId xmlns:p14="http://schemas.microsoft.com/office/powerpoint/2010/main" val="359444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A530-24D4-64BA-2238-939BE5BA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3.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256094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DADB-82EA-0F43-116C-798EA396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sz="3500" dirty="0"/>
              <a:t>3. 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422A-DDF5-48D9-AC65-637AD2C9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T" sz="2000" dirty="0"/>
              <a:t>Method to extract camera poses either from the trifocal tensor or from the fundamental matrices:</a:t>
            </a:r>
          </a:p>
          <a:p>
            <a:pPr marL="457200" indent="-457200">
              <a:buFont typeface="+mj-lt"/>
              <a:buAutoNum type="arabicPeriod"/>
            </a:pPr>
            <a:r>
              <a:rPr lang="en-IT" sz="2000" dirty="0"/>
              <a:t>Given a trifocal tensor, derive the epipoles (projection of first camera center onto second and third images)</a:t>
            </a:r>
          </a:p>
          <a:p>
            <a:pPr marL="457200" indent="-457200">
              <a:buFont typeface="+mj-lt"/>
              <a:buAutoNum type="arabicPeriod"/>
            </a:pPr>
            <a:r>
              <a:rPr lang="en-IT" sz="2000" dirty="0"/>
              <a:t>Compute the fundamental matrices</a:t>
            </a:r>
          </a:p>
          <a:p>
            <a:pPr marL="457200" indent="-457200">
              <a:buFont typeface="+mj-lt"/>
              <a:buAutoNum type="arabicPeriod"/>
            </a:pPr>
            <a:r>
              <a:rPr lang="en-IT" sz="2000" dirty="0"/>
              <a:t>Derive the essential matrices (and the calibration matrices)</a:t>
            </a:r>
          </a:p>
          <a:p>
            <a:pPr marL="457200" indent="-457200">
              <a:buFont typeface="+mj-lt"/>
              <a:buAutoNum type="arabicPeriod"/>
            </a:pPr>
            <a:r>
              <a:rPr lang="en-IT" sz="2000" dirty="0"/>
              <a:t>Derive the camera orientations (rotation + translation) via SVD of the essential matrices</a:t>
            </a:r>
          </a:p>
          <a:p>
            <a:pPr marL="457200" indent="-457200">
              <a:buFont typeface="+mj-lt"/>
              <a:buAutoNum type="arabicPeriod"/>
            </a:pPr>
            <a:r>
              <a:rPr lang="en-IT" sz="2000" dirty="0"/>
              <a:t>Apply Bundle Adjustment to refine the orientations, by minimizing the square reprojection error</a:t>
            </a:r>
          </a:p>
        </p:txBody>
      </p:sp>
    </p:spTree>
    <p:extLst>
      <p:ext uri="{BB962C8B-B14F-4D97-AF65-F5344CB8AC3E}">
        <p14:creationId xmlns:p14="http://schemas.microsoft.com/office/powerpoint/2010/main" val="3354633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A530-24D4-64BA-2238-939BE5BA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4. Experiments</a:t>
            </a:r>
          </a:p>
        </p:txBody>
      </p:sp>
    </p:spTree>
    <p:extLst>
      <p:ext uri="{BB962C8B-B14F-4D97-AF65-F5344CB8AC3E}">
        <p14:creationId xmlns:p14="http://schemas.microsoft.com/office/powerpoint/2010/main" val="127663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634</Words>
  <Application>Microsoft Macintosh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Comparative Analysis of Two-View and Three-View Pose Estimation Algorithms for Image-Based 3D Reconstruction</vt:lpstr>
      <vt:lpstr>Outline</vt:lpstr>
      <vt:lpstr>1. The Fundamental Matrix</vt:lpstr>
      <vt:lpstr>1. The Fundamental Matrix</vt:lpstr>
      <vt:lpstr>2. The Trifocal Tensor</vt:lpstr>
      <vt:lpstr>2. The Trifocal Tensor</vt:lpstr>
      <vt:lpstr>3. Pose Estimation</vt:lpstr>
      <vt:lpstr>3. Pose Estimation</vt:lpstr>
      <vt:lpstr>4. Experiments</vt:lpstr>
      <vt:lpstr>4. Experiments: Synthetic Data</vt:lpstr>
      <vt:lpstr>4. Experiments: Real Data</vt:lpstr>
      <vt:lpstr>4. Experiments: Real Data: Results (fountain-P11)</vt:lpstr>
      <vt:lpstr>4. Experiments: Real Data: Results (Herz-Jesu-P8)</vt:lpstr>
      <vt:lpstr>5. Conclusions</vt:lpstr>
      <vt:lpstr>5.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Giovanni Versiglioni</dc:creator>
  <cp:lastModifiedBy>Giovanni Versiglioni</cp:lastModifiedBy>
  <cp:revision>44</cp:revision>
  <dcterms:created xsi:type="dcterms:W3CDTF">2024-07-17T15:07:34Z</dcterms:created>
  <dcterms:modified xsi:type="dcterms:W3CDTF">2024-07-18T16:18:14Z</dcterms:modified>
</cp:coreProperties>
</file>